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0" r:id="rId2"/>
    <p:sldId id="277" r:id="rId3"/>
    <p:sldId id="282" r:id="rId4"/>
    <p:sldId id="283" r:id="rId5"/>
    <p:sldId id="279" r:id="rId6"/>
    <p:sldId id="280" r:id="rId7"/>
    <p:sldId id="284" r:id="rId8"/>
    <p:sldId id="281" r:id="rId9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elations internationales" initials="RI" lastIdx="1" clrIdx="0">
    <p:extLst>
      <p:ext uri="{19B8F6BF-5375-455C-9EA6-DF929625EA0E}">
        <p15:presenceInfo xmlns:p15="http://schemas.microsoft.com/office/powerpoint/2012/main" userId="Relations internationales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C8F1C"/>
    <a:srgbClr val="FFFFFF"/>
    <a:srgbClr val="534D46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Style moyen 2 - Accentuation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142" autoAdjust="0"/>
    <p:restoredTop sz="94660"/>
  </p:normalViewPr>
  <p:slideViewPr>
    <p:cSldViewPr>
      <p:cViewPr varScale="1">
        <p:scale>
          <a:sx n="83" d="100"/>
          <a:sy n="83" d="100"/>
        </p:scale>
        <p:origin x="1565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07AC9D-1D34-40FB-B6DE-0B9B73115D71}" type="datetimeFigureOut">
              <a:rPr lang="fr-BE" smtClean="0"/>
              <a:pPr/>
              <a:t>01-07-21</a:t>
            </a:fld>
            <a:endParaRPr lang="fr-BE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BE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1A8217-19B8-4883-9CBF-7A8B148DA08B}" type="slidenum">
              <a:rPr lang="fr-BE" smtClean="0"/>
              <a:pPr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4148405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BE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1A8217-19B8-4883-9CBF-7A8B148DA08B}" type="slidenum">
              <a:rPr lang="fr-BE" smtClean="0"/>
              <a:pPr/>
              <a:t>1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8436022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pic>
        <p:nvPicPr>
          <p:cNvPr id="19" name="Picture 2" descr="\\serveurdonnee\Services Transversaux\Communication\Projets ponctuels\PALL\picto_blanc_contour.wmf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6096" y="3717032"/>
            <a:ext cx="4171950" cy="32400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319015"/>
            <a:ext cx="7772400" cy="1470025"/>
          </a:xfrm>
        </p:spPr>
        <p:txBody>
          <a:bodyPr>
            <a:normAutofit/>
          </a:bodyPr>
          <a:lstStyle>
            <a:lvl1pPr algn="ctr">
              <a:defRPr sz="44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defRPr>
            </a:lvl1pPr>
          </a:lstStyle>
          <a:p>
            <a:r>
              <a:rPr lang="fr-FR" smtClean="0"/>
              <a:t>Cliquez pour modifier le style du titre</a:t>
            </a:r>
            <a:endParaRPr lang="fr-BE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414908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rgbClr val="AC8F1C"/>
                </a:solidFill>
                <a:latin typeface="Corbel" panose="020B0503020204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BE"/>
          </a:p>
        </p:txBody>
      </p:sp>
      <p:pic>
        <p:nvPicPr>
          <p:cNvPr id="11" name="Picture 2" descr="S:\Projets ponctuels\PALL\logo_blanc.pn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260648"/>
            <a:ext cx="5443930" cy="18551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Rectangle 14"/>
          <p:cNvSpPr/>
          <p:nvPr userDrawn="1"/>
        </p:nvSpPr>
        <p:spPr>
          <a:xfrm>
            <a:off x="0" y="6525344"/>
            <a:ext cx="9144000" cy="33265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>
              <a:solidFill>
                <a:schemeClr val="accent1"/>
              </a:solidFill>
            </a:endParaRPr>
          </a:p>
        </p:txBody>
      </p:sp>
      <p:sp>
        <p:nvSpPr>
          <p:cNvPr id="16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1115616" y="6525344"/>
            <a:ext cx="1475184" cy="268139"/>
          </a:xfrm>
          <a:prstGeom prst="rect">
            <a:avLst/>
          </a:prstGeom>
        </p:spPr>
        <p:txBody>
          <a:bodyPr/>
          <a:lstStyle/>
          <a:p>
            <a:fld id="{C0AED2CB-C201-417B-AB2C-4318E891C29D}" type="datetimeFigureOut">
              <a:rPr lang="fr-BE" smtClean="0"/>
              <a:pPr/>
              <a:t>01-07-21</a:t>
            </a:fld>
            <a:endParaRPr lang="fr-BE"/>
          </a:p>
        </p:txBody>
      </p:sp>
      <p:sp>
        <p:nvSpPr>
          <p:cNvPr id="17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4017764" y="6525344"/>
            <a:ext cx="2002035" cy="268139"/>
          </a:xfrm>
          <a:prstGeom prst="rect">
            <a:avLst/>
          </a:prstGeom>
        </p:spPr>
        <p:txBody>
          <a:bodyPr/>
          <a:lstStyle/>
          <a:p>
            <a:endParaRPr lang="fr-BE"/>
          </a:p>
        </p:txBody>
      </p:sp>
      <p:sp>
        <p:nvSpPr>
          <p:cNvPr id="18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7211616" y="6525344"/>
            <a:ext cx="1475184" cy="268139"/>
          </a:xfrm>
          <a:prstGeom prst="rect">
            <a:avLst/>
          </a:prstGeom>
        </p:spPr>
        <p:txBody>
          <a:bodyPr/>
          <a:lstStyle/>
          <a:p>
            <a:fld id="{A0880F75-8C58-4CEA-B9FB-444D05DC1A10}" type="slidenum">
              <a:rPr lang="fr-BE" smtClean="0"/>
              <a:pPr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42221910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0AED2CB-C201-417B-AB2C-4318E891C29D}" type="datetimeFigureOut">
              <a:rPr lang="fr-BE" smtClean="0"/>
              <a:pPr/>
              <a:t>01-07-21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0880F75-8C58-4CEA-B9FB-444D05DC1A10}" type="slidenum">
              <a:rPr lang="fr-BE" smtClean="0"/>
              <a:pPr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4593835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0AED2CB-C201-417B-AB2C-4318E891C29D}" type="datetimeFigureOut">
              <a:rPr lang="fr-BE" smtClean="0"/>
              <a:pPr/>
              <a:t>01-07-21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0880F75-8C58-4CEA-B9FB-444D05DC1A10}" type="slidenum">
              <a:rPr lang="fr-BE" smtClean="0"/>
              <a:pPr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3642095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AC8F1C"/>
                </a:solidFill>
                <a:latin typeface="Corbel" panose="020B0503020204020204" pitchFamily="34" charset="0"/>
              </a:defRPr>
            </a:lvl1pPr>
          </a:lstStyle>
          <a:p>
            <a:r>
              <a:rPr lang="fr-FR" smtClean="0"/>
              <a:t>Cliquez pour modifier le style du titre</a:t>
            </a:r>
            <a:endParaRPr lang="fr-BE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Corbel" panose="020B0503020204020204" pitchFamily="34" charset="0"/>
              </a:defRPr>
            </a:lvl1pPr>
            <a:lvl2pPr>
              <a:defRPr>
                <a:latin typeface="Corbel" panose="020B0503020204020204" pitchFamily="34" charset="0"/>
              </a:defRPr>
            </a:lvl2pPr>
            <a:lvl3pPr>
              <a:defRPr>
                <a:latin typeface="Corbel" panose="020B0503020204020204" pitchFamily="34" charset="0"/>
              </a:defRPr>
            </a:lvl3pPr>
            <a:lvl4pPr>
              <a:defRPr>
                <a:latin typeface="Corbel" panose="020B0503020204020204" pitchFamily="34" charset="0"/>
              </a:defRPr>
            </a:lvl4pPr>
            <a:lvl5pPr>
              <a:defRPr>
                <a:latin typeface="Corbel" panose="020B0503020204020204" pitchFamily="34" charset="0"/>
              </a:defRPr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22078967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0AED2CB-C201-417B-AB2C-4318E891C29D}" type="datetimeFigureOut">
              <a:rPr lang="fr-BE" smtClean="0"/>
              <a:pPr/>
              <a:t>01-07-21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0880F75-8C58-4CEA-B9FB-444D05DC1A10}" type="slidenum">
              <a:rPr lang="fr-BE" smtClean="0"/>
              <a:pPr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9199363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0AED2CB-C201-417B-AB2C-4318E891C29D}" type="datetimeFigureOut">
              <a:rPr lang="fr-BE" smtClean="0"/>
              <a:pPr/>
              <a:t>01-07-21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0880F75-8C58-4CEA-B9FB-444D05DC1A10}" type="slidenum">
              <a:rPr lang="fr-BE" smtClean="0"/>
              <a:pPr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9185472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0AED2CB-C201-417B-AB2C-4318E891C29D}" type="datetimeFigureOut">
              <a:rPr lang="fr-BE" smtClean="0"/>
              <a:pPr/>
              <a:t>01-07-21</a:t>
            </a:fld>
            <a:endParaRPr lang="fr-BE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fr-BE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0880F75-8C58-4CEA-B9FB-444D05DC1A10}" type="slidenum">
              <a:rPr lang="fr-BE" smtClean="0"/>
              <a:pPr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4078099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0AED2CB-C201-417B-AB2C-4318E891C29D}" type="datetimeFigureOut">
              <a:rPr lang="fr-BE" smtClean="0"/>
              <a:pPr/>
              <a:t>01-07-21</a:t>
            </a:fld>
            <a:endParaRPr lang="fr-BE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0880F75-8C58-4CEA-B9FB-444D05DC1A10}" type="slidenum">
              <a:rPr lang="fr-BE" smtClean="0"/>
              <a:pPr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2662316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0AED2CB-C201-417B-AB2C-4318E891C29D}" type="datetimeFigureOut">
              <a:rPr lang="fr-BE" smtClean="0"/>
              <a:pPr/>
              <a:t>01-07-21</a:t>
            </a:fld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0880F75-8C58-4CEA-B9FB-444D05DC1A10}" type="slidenum">
              <a:rPr lang="fr-BE" smtClean="0"/>
              <a:pPr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2798708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0AED2CB-C201-417B-AB2C-4318E891C29D}" type="datetimeFigureOut">
              <a:rPr lang="fr-BE" smtClean="0"/>
              <a:pPr/>
              <a:t>01-07-21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0880F75-8C58-4CEA-B9FB-444D05DC1A10}" type="slidenum">
              <a:rPr lang="fr-BE" smtClean="0"/>
              <a:pPr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8990258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0AED2CB-C201-417B-AB2C-4318E891C29D}" type="datetimeFigureOut">
              <a:rPr lang="fr-BE" smtClean="0"/>
              <a:pPr/>
              <a:t>01-07-21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0880F75-8C58-4CEA-B9FB-444D05DC1A10}" type="slidenum">
              <a:rPr lang="fr-BE" smtClean="0"/>
              <a:pPr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7421482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 smtClean="0"/>
              <a:t>Modifiez le style du titre</a:t>
            </a:r>
            <a:endParaRPr lang="fr-BE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124745"/>
            <a:ext cx="8229600" cy="48245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 smtClean="0"/>
              <a:t>Modifiez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BE" dirty="0"/>
          </a:p>
        </p:txBody>
      </p:sp>
      <p:sp>
        <p:nvSpPr>
          <p:cNvPr id="8" name="Rectangle 7"/>
          <p:cNvSpPr/>
          <p:nvPr/>
        </p:nvSpPr>
        <p:spPr>
          <a:xfrm>
            <a:off x="0" y="6525344"/>
            <a:ext cx="9144000" cy="332656"/>
          </a:xfrm>
          <a:prstGeom prst="rect">
            <a:avLst/>
          </a:prstGeom>
          <a:solidFill>
            <a:srgbClr val="534D46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15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1115616" y="6520259"/>
            <a:ext cx="147518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C0AED2CB-C201-417B-AB2C-4318E891C29D}" type="datetimeFigureOut">
              <a:rPr lang="fr-BE" smtClean="0"/>
              <a:pPr/>
              <a:t>01-07-21</a:t>
            </a:fld>
            <a:endParaRPr lang="fr-BE"/>
          </a:p>
        </p:txBody>
      </p:sp>
      <p:sp>
        <p:nvSpPr>
          <p:cNvPr id="16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17764" y="6520259"/>
            <a:ext cx="200203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5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fr-BE" dirty="0"/>
          </a:p>
        </p:txBody>
      </p:sp>
      <p:sp>
        <p:nvSpPr>
          <p:cNvPr id="17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7211616" y="6520259"/>
            <a:ext cx="147518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A0880F75-8C58-4CEA-B9FB-444D05DC1A10}" type="slidenum">
              <a:rPr lang="fr-BE" smtClean="0"/>
              <a:pPr/>
              <a:t>‹N°›</a:t>
            </a:fld>
            <a:endParaRPr lang="fr-BE"/>
          </a:p>
        </p:txBody>
      </p:sp>
      <p:pic>
        <p:nvPicPr>
          <p:cNvPr id="11" name="Picture 2" descr="S:\Projets ponctuels\PALL\logo_noir.png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6193058"/>
            <a:ext cx="1656184" cy="5643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66502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3600" b="1" kern="1200">
          <a:solidFill>
            <a:srgbClr val="AC8F1C"/>
          </a:solidFill>
          <a:latin typeface="Corbel" panose="020B0503020204020204" pitchFamily="34" charset="0"/>
          <a:ea typeface="+mj-ea"/>
          <a:cs typeface="Arial" panose="020B0604020202020204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Corbel" panose="020B0503020204020204" pitchFamily="34" charset="0"/>
          <a:ea typeface="+mn-ea"/>
          <a:cs typeface="Arial" panose="020B060402020202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400" kern="1200">
          <a:solidFill>
            <a:schemeClr val="tx1"/>
          </a:solidFill>
          <a:latin typeface="Corbel" panose="020B0503020204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orbel" panose="020B0503020204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ravellersonline.be/" TargetMode="External"/><Relationship Id="rId2" Type="http://schemas.openxmlformats.org/officeDocument/2006/relationships/hyperlink" Target="http://www.diplomatie.be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wanda.be/fr/" TargetMode="External"/><Relationship Id="rId4" Type="http://schemas.openxmlformats.org/officeDocument/2006/relationships/hyperlink" Target="http://www.diplomatie.gouv.fr/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r-BE" sz="4800" dirty="0" smtClean="0"/>
              <a:t>L’étudiant en voyage</a:t>
            </a:r>
            <a:r>
              <a:rPr lang="fr-BE" dirty="0" smtClean="0"/>
              <a:t/>
            </a:r>
            <a:br>
              <a:rPr lang="fr-BE" dirty="0" smtClean="0"/>
            </a:br>
            <a:r>
              <a:rPr lang="fr-BE" sz="3100" dirty="0"/>
              <a:t>Q</a:t>
            </a:r>
            <a:r>
              <a:rPr lang="fr-BE" sz="3100" dirty="0" smtClean="0"/>
              <a:t>uelques rappels utiles pour les risques</a:t>
            </a:r>
            <a:endParaRPr lang="fr-BE" sz="3100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51520" y="4149080"/>
            <a:ext cx="8206680" cy="1752600"/>
          </a:xfrm>
        </p:spPr>
        <p:txBody>
          <a:bodyPr>
            <a:normAutofit/>
          </a:bodyPr>
          <a:lstStyle/>
          <a:p>
            <a:pPr algn="r"/>
            <a:r>
              <a:rPr lang="fr-BE" sz="2000" dirty="0" smtClean="0"/>
              <a:t>Nicolas Antoine-Moussiaux, Faculté de Médecine vétérinaire, ULiège</a:t>
            </a:r>
            <a:br>
              <a:rPr lang="fr-BE" sz="2000" dirty="0" smtClean="0"/>
            </a:br>
            <a:r>
              <a:rPr lang="fr-BE" sz="2000" dirty="0" smtClean="0"/>
              <a:t>Patricia Petit, RI, ULiège</a:t>
            </a:r>
            <a:endParaRPr lang="fr-BE" sz="2000" dirty="0"/>
          </a:p>
        </p:txBody>
      </p:sp>
    </p:spTree>
    <p:extLst>
      <p:ext uri="{BB962C8B-B14F-4D97-AF65-F5344CB8AC3E}">
        <p14:creationId xmlns:p14="http://schemas.microsoft.com/office/powerpoint/2010/main" val="2511696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/>
              <a:t>Distinguer imprévu et risque réel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endParaRPr lang="fr-BE" dirty="0" smtClean="0"/>
          </a:p>
          <a:p>
            <a:r>
              <a:rPr lang="fr-BE" u="sng" dirty="0"/>
              <a:t>Imprévus </a:t>
            </a:r>
            <a:r>
              <a:rPr lang="fr-BE" dirty="0"/>
              <a:t>: font partie du voyage… et de la vie. Les vivre sereinement. Nos conseils vous permettent d’éviter que cela devienne un risque.</a:t>
            </a:r>
          </a:p>
          <a:p>
            <a:r>
              <a:rPr lang="fr-BE" u="sng" dirty="0"/>
              <a:t>Risques</a:t>
            </a:r>
            <a:r>
              <a:rPr lang="fr-BE" dirty="0"/>
              <a:t> : il n’y a que des solutions… Très, très peu de situations sont réellement des problèmes</a:t>
            </a:r>
            <a:r>
              <a:rPr lang="fr-BE" dirty="0" smtClean="0"/>
              <a:t>.</a:t>
            </a:r>
          </a:p>
          <a:p>
            <a:pPr marL="0" indent="0">
              <a:buNone/>
            </a:pPr>
            <a:endParaRPr lang="fr-BE" dirty="0"/>
          </a:p>
          <a:p>
            <a:r>
              <a:rPr lang="fr-BE" b="1" dirty="0"/>
              <a:t>Partir est une chance!</a:t>
            </a:r>
          </a:p>
          <a:p>
            <a:endParaRPr lang="fr-BE" b="1" dirty="0"/>
          </a:p>
          <a:p>
            <a:pPr lvl="1"/>
            <a:r>
              <a:rPr lang="fr-BE" sz="2800" dirty="0"/>
              <a:t>Acquérir des compétences d’adaptation utiles dans la vie professionnelle et personnelle </a:t>
            </a:r>
          </a:p>
          <a:p>
            <a:pPr lvl="1"/>
            <a:r>
              <a:rPr lang="fr-BE" sz="2800" dirty="0"/>
              <a:t>Sortir de la zone de confort</a:t>
            </a:r>
          </a:p>
          <a:p>
            <a:endParaRPr lang="fr-B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smtClean="0"/>
              <a:t>Un petit outil pour consultation </a:t>
            </a:r>
            <a:endParaRPr lang="fr-BE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fr-BE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1124744"/>
            <a:ext cx="8244408" cy="39938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9520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smtClean="0"/>
              <a:t>Un petit outil pour consultation </a:t>
            </a:r>
            <a:endParaRPr lang="fr-BE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fr-BE" dirty="0" smtClean="0"/>
          </a:p>
          <a:p>
            <a:r>
              <a:rPr lang="fr-BE" dirty="0" smtClean="0"/>
              <a:t>A regarder avant le départ : </a:t>
            </a:r>
          </a:p>
          <a:p>
            <a:pPr lvl="1"/>
            <a:r>
              <a:rPr lang="fr-BE" dirty="0" smtClean="0"/>
              <a:t>plein de conseils utiles </a:t>
            </a:r>
          </a:p>
          <a:p>
            <a:pPr lvl="1"/>
            <a:endParaRPr lang="fr-BE" dirty="0" smtClean="0"/>
          </a:p>
          <a:p>
            <a:r>
              <a:rPr lang="fr-BE" dirty="0" smtClean="0"/>
              <a:t>A regarder en cas de problème : </a:t>
            </a:r>
          </a:p>
          <a:p>
            <a:pPr lvl="1"/>
            <a:r>
              <a:rPr lang="fr-BE" dirty="0" smtClean="0"/>
              <a:t>des ressources adaptées</a:t>
            </a:r>
          </a:p>
          <a:p>
            <a:pPr lvl="1"/>
            <a:endParaRPr lang="fr-BE" dirty="0"/>
          </a:p>
          <a:p>
            <a:r>
              <a:rPr lang="fr-BE" dirty="0" smtClean="0"/>
              <a:t>Disponible via le QR code suivant</a:t>
            </a:r>
            <a:r>
              <a:rPr lang="fr-BE" dirty="0"/>
              <a:t>:</a:t>
            </a:r>
            <a:endParaRPr lang="fr-BE" dirty="0">
              <a:solidFill>
                <a:srgbClr val="FF0000"/>
              </a:solidFill>
            </a:endParaRP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92280" y="3861048"/>
            <a:ext cx="1351703" cy="16806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4267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/>
              <a:t>Vous partez en Europe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4896545"/>
          </a:xfrm>
        </p:spPr>
        <p:txBody>
          <a:bodyPr>
            <a:normAutofit fontScale="70000" lnSpcReduction="20000"/>
          </a:bodyPr>
          <a:lstStyle/>
          <a:p>
            <a:endParaRPr lang="fr-BE" dirty="0" smtClean="0"/>
          </a:p>
          <a:p>
            <a:r>
              <a:rPr lang="fr-BE" dirty="0"/>
              <a:t>Les problèmes ont les mêmes solutions qu’en Belgique !</a:t>
            </a:r>
          </a:p>
          <a:p>
            <a:endParaRPr lang="fr-BE" dirty="0"/>
          </a:p>
          <a:p>
            <a:r>
              <a:rPr lang="fr-BE" dirty="0"/>
              <a:t>Risques mineurs : la valise n’arrive pas, vous ratez l’avion, les bureaux de l’université d’accueil sont fermés, votre logement ne vous convient pas, vous avez perdu/on vous a volé des documents, votre programme de cours tarde</a:t>
            </a:r>
          </a:p>
          <a:p>
            <a:pPr lvl="1"/>
            <a:r>
              <a:rPr lang="fr-BE" dirty="0"/>
              <a:t>Recours prévus : aéroport, banque, </a:t>
            </a:r>
            <a:r>
              <a:rPr lang="fr-BE" dirty="0" err="1"/>
              <a:t>etc</a:t>
            </a:r>
            <a:endParaRPr lang="fr-BE" dirty="0"/>
          </a:p>
          <a:p>
            <a:pPr lvl="1"/>
            <a:r>
              <a:rPr lang="fr-BE" dirty="0"/>
              <a:t>10 jours en auberge de jeunesse ou dans un petit hôtel</a:t>
            </a:r>
          </a:p>
          <a:p>
            <a:pPr lvl="1"/>
            <a:r>
              <a:rPr lang="fr-BE" dirty="0"/>
              <a:t>Sac à dos devant</a:t>
            </a:r>
          </a:p>
          <a:p>
            <a:pPr lvl="1"/>
            <a:r>
              <a:rPr lang="fr-BE" dirty="0"/>
              <a:t>Vous avez des doubles : no stress, ça arrive à tout le monde!</a:t>
            </a:r>
          </a:p>
          <a:p>
            <a:pPr lvl="1"/>
            <a:r>
              <a:rPr lang="fr-BE" dirty="0"/>
              <a:t>Patience  et gentillesse : est-ce urgent… pour ceux qui vous entendent ?</a:t>
            </a:r>
          </a:p>
          <a:p>
            <a:pPr lvl="1"/>
            <a:endParaRPr lang="fr-BE" dirty="0"/>
          </a:p>
          <a:p>
            <a:r>
              <a:rPr lang="fr-BE" dirty="0"/>
              <a:t>Pour découvrir votre nouvel environnement :</a:t>
            </a:r>
          </a:p>
          <a:p>
            <a:pPr lvl="1"/>
            <a:r>
              <a:rPr lang="fr-BE" dirty="0"/>
              <a:t>Contactez les ESN locaux</a:t>
            </a:r>
          </a:p>
          <a:p>
            <a:pPr lvl="1"/>
            <a:r>
              <a:rPr lang="fr-BE" dirty="0"/>
              <a:t>Soyez accompagné d’un local et/ou d’un autre étudiant</a:t>
            </a:r>
          </a:p>
          <a:p>
            <a:pPr lvl="1"/>
            <a:r>
              <a:rPr lang="fr-BE" dirty="0"/>
              <a:t>Profitez des séances d’intégration </a:t>
            </a:r>
          </a:p>
          <a:p>
            <a:pPr lvl="1"/>
            <a:r>
              <a:rPr lang="fr-BE" dirty="0"/>
              <a:t>Présentez-vous, allez vers les autres ! (professeurs, étudiants, voisins, …)</a:t>
            </a:r>
          </a:p>
        </p:txBody>
      </p:sp>
    </p:spTree>
    <p:extLst>
      <p:ext uri="{BB962C8B-B14F-4D97-AF65-F5344CB8AC3E}">
        <p14:creationId xmlns:p14="http://schemas.microsoft.com/office/powerpoint/2010/main" val="361505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/>
              <a:t>Vous partez hors-Europe : idem + …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4968552"/>
          </a:xfrm>
        </p:spPr>
        <p:txBody>
          <a:bodyPr>
            <a:normAutofit fontScale="62500" lnSpcReduction="20000"/>
          </a:bodyPr>
          <a:lstStyle/>
          <a:p>
            <a:endParaRPr lang="fr-BE" dirty="0" smtClean="0"/>
          </a:p>
          <a:p>
            <a:r>
              <a:rPr lang="fr-BE" sz="3200" dirty="0"/>
              <a:t>Consultez le site des affaires étrangères et l’Ambassade du pays pour savoir ce qui sera attendu : visa, vaccins… : être en ordre est un maître-mot</a:t>
            </a:r>
          </a:p>
          <a:p>
            <a:pPr lvl="1"/>
            <a:r>
              <a:rPr lang="fr-BE" sz="2700" dirty="0"/>
              <a:t>Backup des documents : à plusieurs endroits, sur vous</a:t>
            </a:r>
          </a:p>
          <a:p>
            <a:endParaRPr lang="fr-BE" dirty="0"/>
          </a:p>
          <a:p>
            <a:r>
              <a:rPr lang="fr-BE" sz="3200" dirty="0"/>
              <a:t>Ayez des « outils » adaptés à votre destination : </a:t>
            </a:r>
          </a:p>
          <a:p>
            <a:pPr lvl="1"/>
            <a:r>
              <a:rPr lang="fr-BE" sz="2700" dirty="0"/>
              <a:t>chargeur portable pour GSM, médicaments indispensables, bagage le plus léger possible</a:t>
            </a:r>
          </a:p>
          <a:p>
            <a:pPr lvl="1"/>
            <a:endParaRPr lang="fr-BE" dirty="0"/>
          </a:p>
          <a:p>
            <a:r>
              <a:rPr lang="fr-BE" sz="3200" dirty="0"/>
              <a:t>En cas de problème plus grave : l’ambassade est là pour les ressortissants comme vous : </a:t>
            </a:r>
          </a:p>
          <a:p>
            <a:pPr lvl="1"/>
            <a:r>
              <a:rPr lang="fr-BE" sz="2700" dirty="0"/>
              <a:t>inscrivez vous à l’avance sur le site des affaires étrangères</a:t>
            </a:r>
          </a:p>
          <a:p>
            <a:pPr lvl="1"/>
            <a:r>
              <a:rPr lang="fr-BE" sz="2700" dirty="0"/>
              <a:t>manifestez vous à l’arrivée, laissez une adresse ou un n° de téléphone</a:t>
            </a:r>
          </a:p>
          <a:p>
            <a:pPr lvl="1"/>
            <a:endParaRPr lang="fr-BE" dirty="0"/>
          </a:p>
          <a:p>
            <a:r>
              <a:rPr lang="fr-BE" sz="3200" dirty="0"/>
              <a:t>Emportez avec vous vos propres « réseaux de connaissances » : les n° de téléphone et adresses-ressources : </a:t>
            </a:r>
          </a:p>
          <a:p>
            <a:pPr lvl="1"/>
            <a:r>
              <a:rPr lang="fr-BE" sz="2700" dirty="0"/>
              <a:t>contact dans lieu d’accueil, personnes belges ou européennes locales, professeurs, ONG, hôpital local, consulat et ambassade… </a:t>
            </a:r>
          </a:p>
        </p:txBody>
      </p:sp>
    </p:spTree>
    <p:extLst>
      <p:ext uri="{BB962C8B-B14F-4D97-AF65-F5344CB8AC3E}">
        <p14:creationId xmlns:p14="http://schemas.microsoft.com/office/powerpoint/2010/main" val="2649645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smtClean="0"/>
              <a:t>Liens utiles</a:t>
            </a:r>
            <a:endParaRPr lang="fr-BE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4968552"/>
          </a:xfrm>
        </p:spPr>
        <p:txBody>
          <a:bodyPr>
            <a:normAutofit/>
          </a:bodyPr>
          <a:lstStyle/>
          <a:p>
            <a:endParaRPr lang="fr-BE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fr-BE" sz="3200" dirty="0" smtClean="0"/>
              <a:t> </a:t>
            </a:r>
            <a:r>
              <a:rPr lang="fr-BE" dirty="0">
                <a:hlinkClick r:id="rId2"/>
              </a:rPr>
              <a:t>www.diplomatie.be</a:t>
            </a:r>
            <a:r>
              <a:rPr lang="fr-BE" dirty="0"/>
              <a:t>   </a:t>
            </a:r>
            <a:endParaRPr lang="fr-BE" sz="2400" dirty="0"/>
          </a:p>
          <a:p>
            <a:pPr>
              <a:buFont typeface="Wingdings" panose="05000000000000000000" pitchFamily="2" charset="2"/>
              <a:buChar char="Ø"/>
            </a:pPr>
            <a:endParaRPr lang="fr-BE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fr-BE" dirty="0" smtClean="0">
                <a:hlinkClick r:id="rId3"/>
              </a:rPr>
              <a:t>www.travellersonline.be</a:t>
            </a:r>
            <a:r>
              <a:rPr lang="fr-BE" dirty="0" smtClean="0"/>
              <a:t> </a:t>
            </a:r>
          </a:p>
          <a:p>
            <a:pPr>
              <a:buFont typeface="Wingdings" panose="05000000000000000000" pitchFamily="2" charset="2"/>
              <a:buChar char="Ø"/>
            </a:pPr>
            <a:endParaRPr lang="fr-BE" dirty="0"/>
          </a:p>
          <a:p>
            <a:pPr>
              <a:buFont typeface="Wingdings" panose="05000000000000000000" pitchFamily="2" charset="2"/>
              <a:buChar char="Ø"/>
            </a:pPr>
            <a:r>
              <a:rPr lang="fr-BE" dirty="0" smtClean="0">
                <a:hlinkClick r:id="rId4"/>
              </a:rPr>
              <a:t>www.diplomatie.gouv.fr</a:t>
            </a:r>
            <a:r>
              <a:rPr lang="fr-BE" dirty="0" smtClean="0"/>
              <a:t> - Ariane (étudiants français)</a:t>
            </a:r>
          </a:p>
          <a:p>
            <a:pPr>
              <a:buFont typeface="Wingdings" panose="05000000000000000000" pitchFamily="2" charset="2"/>
              <a:buChar char="Ø"/>
            </a:pPr>
            <a:endParaRPr lang="fr-BE" dirty="0"/>
          </a:p>
          <a:p>
            <a:pPr>
              <a:buFont typeface="Wingdings" panose="05000000000000000000" pitchFamily="2" charset="2"/>
              <a:buChar char="Ø"/>
            </a:pPr>
            <a:r>
              <a:rPr lang="fr-BE" dirty="0">
                <a:hlinkClick r:id="rId5"/>
              </a:rPr>
              <a:t>https://www.wanda.be/fr</a:t>
            </a:r>
            <a:r>
              <a:rPr lang="fr-BE" dirty="0" smtClean="0">
                <a:hlinkClick r:id="rId5"/>
              </a:rPr>
              <a:t>/</a:t>
            </a:r>
            <a:r>
              <a:rPr lang="fr-BE" dirty="0" smtClean="0"/>
              <a:t> </a:t>
            </a:r>
            <a:r>
              <a:rPr lang="fr-BE" sz="1800" dirty="0" smtClean="0"/>
              <a:t>- Institut de médecine tropicale</a:t>
            </a:r>
          </a:p>
        </p:txBody>
      </p:sp>
    </p:spTree>
    <p:extLst>
      <p:ext uri="{BB962C8B-B14F-4D97-AF65-F5344CB8AC3E}">
        <p14:creationId xmlns:p14="http://schemas.microsoft.com/office/powerpoint/2010/main" val="685901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/>
              <a:t>En résumé: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endParaRPr lang="fr-BE" b="1" dirty="0" smtClean="0"/>
          </a:p>
          <a:p>
            <a:pPr marL="0" indent="0">
              <a:buNone/>
            </a:pPr>
            <a:r>
              <a:rPr lang="fr-BE" b="1" dirty="0" smtClean="0"/>
              <a:t>Vous </a:t>
            </a:r>
            <a:r>
              <a:rPr lang="fr-BE" b="1" dirty="0"/>
              <a:t>avez là une possibilité unique ! Profitez-en pour … </a:t>
            </a:r>
          </a:p>
          <a:p>
            <a:pPr marL="0" indent="0">
              <a:buNone/>
            </a:pPr>
            <a:endParaRPr lang="fr-BE" dirty="0"/>
          </a:p>
          <a:p>
            <a:r>
              <a:rPr lang="fr-BE" dirty="0"/>
              <a:t>Vous découvrir</a:t>
            </a:r>
          </a:p>
          <a:p>
            <a:r>
              <a:rPr lang="fr-BE" dirty="0"/>
              <a:t>Apprendre sur les autres et sur d’autres réalités : soyez curieux dans vos rencontres, les gens que vous rencontrez sont gentils…</a:t>
            </a:r>
          </a:p>
          <a:p>
            <a:r>
              <a:rPr lang="fr-BE" dirty="0"/>
              <a:t>Revenir plus malin : connaître un peu le monde et avoir confiance en soi et dans la vie, voilà de bons objectifs de départ…</a:t>
            </a:r>
          </a:p>
          <a:p>
            <a:endParaRPr lang="fr-BE" dirty="0"/>
          </a:p>
          <a:p>
            <a:pPr marL="0" indent="0" algn="ctr">
              <a:buNone/>
            </a:pPr>
            <a:r>
              <a:rPr lang="fr-BE" dirty="0"/>
              <a:t>C’est une </a:t>
            </a:r>
            <a:r>
              <a:rPr lang="fr-BE" b="1" dirty="0"/>
              <a:t>« école de vie », </a:t>
            </a:r>
            <a:r>
              <a:rPr lang="fr-BE" dirty="0"/>
              <a:t>qui vous servira toujours. Le monde est plein d’amis! </a:t>
            </a:r>
          </a:p>
          <a:p>
            <a:pPr marL="0" indent="0" algn="ctr">
              <a:buNone/>
            </a:pPr>
            <a:r>
              <a:rPr lang="fr-BE" dirty="0"/>
              <a:t>Bon vent!</a:t>
            </a:r>
          </a:p>
          <a:p>
            <a:pPr marL="0" indent="0" algn="ctr">
              <a:buNone/>
            </a:pPr>
            <a:endParaRPr lang="fr-BE" dirty="0" smtClean="0"/>
          </a:p>
          <a:p>
            <a:pPr marL="0" indent="0" algn="ctr">
              <a:buNone/>
            </a:pPr>
            <a:endParaRPr lang="fr-BE" dirty="0"/>
          </a:p>
          <a:p>
            <a:pPr marL="0" indent="0" algn="ctr">
              <a:buNone/>
            </a:pPr>
            <a:r>
              <a:rPr lang="fr-BE" sz="2200" dirty="0"/>
              <a:t>Merci de nous avoir écoutés</a:t>
            </a:r>
          </a:p>
          <a:p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776131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PT PôleLL - modèle finalisé">
  <a:themeElements>
    <a:clrScheme name="Pôle Liège Lux">
      <a:dk1>
        <a:sysClr val="windowText" lastClr="000000"/>
      </a:dk1>
      <a:lt1>
        <a:sysClr val="window" lastClr="FFFFFF"/>
      </a:lt1>
      <a:dk2>
        <a:srgbClr val="534D46"/>
      </a:dk2>
      <a:lt2>
        <a:srgbClr val="EEECE1"/>
      </a:lt2>
      <a:accent1>
        <a:srgbClr val="AC8F1C"/>
      </a:accent1>
      <a:accent2>
        <a:srgbClr val="FF3300"/>
      </a:accent2>
      <a:accent3>
        <a:srgbClr val="FFFF00"/>
      </a:accent3>
      <a:accent4>
        <a:srgbClr val="1B306B"/>
      </a:accent4>
      <a:accent5>
        <a:srgbClr val="006666"/>
      </a:accent5>
      <a:accent6>
        <a:srgbClr val="9E004F"/>
      </a:accent6>
      <a:hlink>
        <a:srgbClr val="F600CF"/>
      </a:hlink>
      <a:folHlink>
        <a:srgbClr val="80008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PPT PôleLL - modèle finalisé</Template>
  <TotalTime>112</TotalTime>
  <Words>546</Words>
  <Application>Microsoft Office PowerPoint</Application>
  <PresentationFormat>Affichage à l'écran (4:3)</PresentationFormat>
  <Paragraphs>74</Paragraphs>
  <Slides>8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13" baseType="lpstr">
      <vt:lpstr>Arial</vt:lpstr>
      <vt:lpstr>Calibri</vt:lpstr>
      <vt:lpstr>Corbel</vt:lpstr>
      <vt:lpstr>Wingdings</vt:lpstr>
      <vt:lpstr>PPT PôleLL - modèle finalisé</vt:lpstr>
      <vt:lpstr>L’étudiant en voyage Quelques rappels utiles pour les risques</vt:lpstr>
      <vt:lpstr>Distinguer imprévu et risque réel</vt:lpstr>
      <vt:lpstr>Un petit outil pour consultation </vt:lpstr>
      <vt:lpstr>Un petit outil pour consultation </vt:lpstr>
      <vt:lpstr>Vous partez en Europe</vt:lpstr>
      <vt:lpstr>Vous partez hors-Europe : idem + …</vt:lpstr>
      <vt:lpstr>Liens utiles</vt:lpstr>
      <vt:lpstr>En résumé: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Aurelie Proietti</dc:creator>
  <cp:lastModifiedBy>Proietti Aurélie</cp:lastModifiedBy>
  <cp:revision>24</cp:revision>
  <dcterms:created xsi:type="dcterms:W3CDTF">2016-02-29T09:53:14Z</dcterms:created>
  <dcterms:modified xsi:type="dcterms:W3CDTF">2021-07-01T10:17:27Z</dcterms:modified>
</cp:coreProperties>
</file>